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2" r:id="rId16"/>
    <p:sldId id="271" r:id="rId17"/>
    <p:sldId id="273" r:id="rId18"/>
    <p:sldId id="274" r:id="rId19"/>
    <p:sldId id="275" r:id="rId20"/>
    <p:sldId id="276" r:id="rId21"/>
    <p:sldId id="293" r:id="rId22"/>
    <p:sldId id="294" r:id="rId23"/>
    <p:sldId id="295" r:id="rId24"/>
    <p:sldId id="296" r:id="rId25"/>
    <p:sldId id="297" r:id="rId26"/>
    <p:sldId id="298" r:id="rId27"/>
    <p:sldId id="299" r:id="rId28"/>
    <p:sldId id="300" r:id="rId29"/>
    <p:sldId id="301" r:id="rId30"/>
    <p:sldId id="302" r:id="rId31"/>
    <p:sldId id="303" r:id="rId32"/>
    <p:sldId id="277" r:id="rId33"/>
    <p:sldId id="281" r:id="rId34"/>
    <p:sldId id="279" r:id="rId35"/>
    <p:sldId id="278" r:id="rId36"/>
    <p:sldId id="280" r:id="rId37"/>
    <p:sldId id="282" r:id="rId38"/>
    <p:sldId id="283" r:id="rId39"/>
    <p:sldId id="284" r:id="rId40"/>
    <p:sldId id="285" r:id="rId41"/>
    <p:sldId id="286" r:id="rId42"/>
    <p:sldId id="287" r:id="rId43"/>
    <p:sldId id="288" r:id="rId44"/>
    <p:sldId id="289" r:id="rId45"/>
    <p:sldId id="290" r:id="rId46"/>
    <p:sldId id="291" r:id="rId47"/>
    <p:sldId id="292" r:id="rId4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varScale="1">
        <p:scale>
          <a:sx n="78" d="100"/>
          <a:sy n="78" d="100"/>
        </p:scale>
        <p:origin x="6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01/07/2024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19</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01/07/2024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01/07/2024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C9C8D4-8E56-CD79-E9EB-B51F757A1FF4}"/>
              </a:ext>
            </a:extLst>
          </p:cNvPr>
          <p:cNvSpPr>
            <a:spLocks noGrp="1"/>
          </p:cNvSpPr>
          <p:nvPr>
            <p:ph type="title"/>
          </p:nvPr>
        </p:nvSpPr>
        <p:spPr>
          <a:xfrm>
            <a:off x="481013" y="3752849"/>
            <a:ext cx="3290887" cy="2452687"/>
          </a:xfrm>
        </p:spPr>
        <p:txBody>
          <a:bodyPr anchor="ctr">
            <a:normAutofit/>
          </a:bodyPr>
          <a:lstStyle/>
          <a:p>
            <a:r>
              <a:rPr lang="it-IT" sz="3600" dirty="0">
                <a:solidFill>
                  <a:schemeClr val="tx2">
                    <a:lumMod val="75000"/>
                    <a:lumOff val="25000"/>
                  </a:schemeClr>
                </a:solidFill>
              </a:rPr>
              <a:t>3. </a:t>
            </a:r>
            <a:r>
              <a:rPr lang="it-IT" sz="3600" dirty="0" err="1">
                <a:solidFill>
                  <a:schemeClr val="tx2">
                    <a:lumMod val="75000"/>
                    <a:lumOff val="25000"/>
                  </a:schemeClr>
                </a:solidFill>
              </a:rPr>
              <a:t>Epidemic</a:t>
            </a:r>
            <a:r>
              <a:rPr lang="it-IT" sz="3600" dirty="0">
                <a:solidFill>
                  <a:schemeClr val="tx2">
                    <a:lumMod val="75000"/>
                    <a:lumOff val="25000"/>
                  </a:schemeClr>
                </a:solidFill>
              </a:rPr>
              <a:t> </a:t>
            </a:r>
            <a:r>
              <a:rPr lang="it-IT" sz="3600" dirty="0" err="1">
                <a:solidFill>
                  <a:schemeClr val="tx2">
                    <a:lumMod val="75000"/>
                    <a:lumOff val="25000"/>
                  </a:schemeClr>
                </a:solidFill>
              </a:rPr>
              <a:t>Modeling</a:t>
            </a:r>
            <a:endParaRPr lang="it-IT" sz="3600"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B951A86A-BA0E-2B34-19BA-D444D281281A}"/>
              </a:ext>
            </a:extLst>
          </p:cNvPr>
          <p:cNvSpPr>
            <a:spLocks noGrp="1"/>
          </p:cNvSpPr>
          <p:nvPr>
            <p:ph idx="1"/>
          </p:nvPr>
        </p:nvSpPr>
        <p:spPr>
          <a:xfrm>
            <a:off x="4225574" y="4126476"/>
            <a:ext cx="7485413" cy="2452687"/>
          </a:xfrm>
        </p:spPr>
        <p:txBody>
          <a:bodyPr anchor="ctr">
            <a:normAutofit/>
          </a:bodyPr>
          <a:lstStyle/>
          <a:p>
            <a:pPr marL="0" indent="0">
              <a:buNone/>
            </a:pPr>
            <a:r>
              <a:rPr lang="it-IT" sz="2400" b="0" dirty="0">
                <a:effectLst/>
                <a:latin typeface="Consolas" panose="020B0609020204030204" pitchFamily="49" charset="0"/>
              </a:rPr>
              <a:t>Cerchiamo ora di comprendere come un network di citazioni sia studiabile con un approccio epidemiologico</a:t>
            </a:r>
            <a:r>
              <a:rPr lang="it-IT" sz="2400" dirty="0">
                <a:latin typeface="Consolas" panose="020B0609020204030204" pitchFamily="49" charset="0"/>
              </a:rPr>
              <a:t>, utilizzando un grafo diretto.</a:t>
            </a:r>
            <a:endParaRPr lang="it-IT" sz="2400" b="0" dirty="0">
              <a:effectLst/>
              <a:latin typeface="Consolas" panose="020B0609020204030204" pitchFamily="49" charset="0"/>
            </a:endParaRPr>
          </a:p>
          <a:p>
            <a:pPr marL="0" indent="0">
              <a:buNone/>
            </a:pPr>
            <a:endParaRPr lang="it-IT" sz="1700" dirty="0"/>
          </a:p>
        </p:txBody>
      </p:sp>
      <p:pic>
        <p:nvPicPr>
          <p:cNvPr id="7" name="Immagine 6">
            <a:extLst>
              <a:ext uri="{FF2B5EF4-FFF2-40B4-BE49-F238E27FC236}">
                <a16:creationId xmlns:a16="http://schemas.microsoft.com/office/drawing/2014/main" id="{3886C96D-3B67-3DBF-AC66-AD36C41DE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1838019"/>
            <a:ext cx="11464413" cy="1182268"/>
          </a:xfrm>
          <a:prstGeom prst="rect">
            <a:avLst/>
          </a:prstGeom>
        </p:spPr>
      </p:pic>
    </p:spTree>
    <p:extLst>
      <p:ext uri="{BB962C8B-B14F-4D97-AF65-F5344CB8AC3E}">
        <p14:creationId xmlns:p14="http://schemas.microsoft.com/office/powerpoint/2010/main" val="249671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D652D-4DF0-569F-00CC-3448A0720186}"/>
              </a:ext>
            </a:extLst>
          </p:cNvPr>
          <p:cNvSpPr>
            <a:spLocks noGrp="1"/>
          </p:cNvSpPr>
          <p:nvPr>
            <p:ph type="title"/>
          </p:nvPr>
        </p:nvSpPr>
        <p:spPr>
          <a:xfrm>
            <a:off x="660125" y="365126"/>
            <a:ext cx="10515600" cy="1325563"/>
          </a:xfrm>
        </p:spPr>
        <p:txBody>
          <a:bodyPr/>
          <a:lstStyle/>
          <a:p>
            <a:r>
              <a:rPr lang="it-IT" dirty="0" err="1">
                <a:solidFill>
                  <a:schemeClr val="tx2">
                    <a:lumMod val="75000"/>
                    <a:lumOff val="25000"/>
                  </a:schemeClr>
                </a:solidFill>
              </a:rPr>
              <a:t>NDlib</a:t>
            </a:r>
            <a:endParaRPr lang="it-IT" dirty="0">
              <a:solidFill>
                <a:schemeClr val="tx2">
                  <a:lumMod val="75000"/>
                  <a:lumOff val="25000"/>
                </a:schemeClr>
              </a:solidFill>
            </a:endParaRPr>
          </a:p>
        </p:txBody>
      </p:sp>
      <p:sp>
        <p:nvSpPr>
          <p:cNvPr id="6" name="Segnaposto contenuto 2">
            <a:extLst>
              <a:ext uri="{FF2B5EF4-FFF2-40B4-BE49-F238E27FC236}">
                <a16:creationId xmlns:a16="http://schemas.microsoft.com/office/drawing/2014/main" id="{0AC59F7B-0EFE-C811-7237-74246B4D6E01}"/>
              </a:ext>
            </a:extLst>
          </p:cNvPr>
          <p:cNvSpPr txBox="1">
            <a:spLocks/>
          </p:cNvSpPr>
          <p:nvPr/>
        </p:nvSpPr>
        <p:spPr>
          <a:xfrm>
            <a:off x="660125" y="184636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Utilizziamo la libreria </a:t>
            </a:r>
            <a:r>
              <a:rPr lang="it-IT" sz="1800" dirty="0" err="1">
                <a:latin typeface="Consolas" panose="020B0609020204030204" pitchFamily="49" charset="0"/>
              </a:rPr>
              <a:t>NDlib</a:t>
            </a:r>
            <a:r>
              <a:rPr lang="it-IT" sz="1800" dirty="0">
                <a:latin typeface="Consolas" panose="020B0609020204030204" pitchFamily="49" charset="0"/>
              </a:rPr>
              <a:t> per sviluppare un’analisi dei tre modelli epidemiologici </a:t>
            </a:r>
            <a:r>
              <a:rPr lang="it-IT" sz="1800" i="1" dirty="0">
                <a:latin typeface="Consolas" panose="020B0609020204030204" pitchFamily="49" charset="0"/>
              </a:rPr>
              <a:t>compartimentali</a:t>
            </a:r>
            <a:r>
              <a:rPr lang="it-IT" sz="1800" dirty="0">
                <a:latin typeface="Consolas" panose="020B0609020204030204" pitchFamily="49" charset="0"/>
              </a:rPr>
              <a:t>.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sp>
        <p:nvSpPr>
          <p:cNvPr id="10" name="CasellaDiTesto 9">
            <a:extLst>
              <a:ext uri="{FF2B5EF4-FFF2-40B4-BE49-F238E27FC236}">
                <a16:creationId xmlns:a16="http://schemas.microsoft.com/office/drawing/2014/main" id="{245A2869-517E-C8E7-E5B6-0C6DC3B55826}"/>
              </a:ext>
            </a:extLst>
          </p:cNvPr>
          <p:cNvSpPr txBox="1"/>
          <p:nvPr/>
        </p:nvSpPr>
        <p:spPr>
          <a:xfrm>
            <a:off x="5917925" y="1974188"/>
            <a:ext cx="6096000" cy="2308324"/>
          </a:xfrm>
          <a:prstGeom prst="rect">
            <a:avLst/>
          </a:prstGeom>
          <a:noFill/>
        </p:spPr>
        <p:txBody>
          <a:bodyPr wrap="square">
            <a:spAutoFit/>
          </a:bodyPr>
          <a:lstStyle/>
          <a:p>
            <a:r>
              <a:rPr lang="it-IT" sz="1800" b="1" dirty="0">
                <a:effectLst/>
                <a:latin typeface="Consolas" panose="020B0609020204030204" pitchFamily="49" charset="0"/>
              </a:rPr>
              <a:t>S: paper che non è ancora stato citato</a:t>
            </a:r>
            <a:endParaRPr lang="it-IT" sz="1800" b="0" dirty="0">
              <a:effectLst/>
              <a:latin typeface="Consolas" panose="020B0609020204030204" pitchFamily="49" charset="0"/>
            </a:endParaRPr>
          </a:p>
          <a:p>
            <a:r>
              <a:rPr lang="it-IT" sz="1800" b="1" dirty="0">
                <a:effectLst/>
                <a:latin typeface="Consolas" panose="020B0609020204030204" pitchFamily="49" charset="0"/>
              </a:rPr>
              <a:t>I: paper citato - che "riceve" la citazione, dunque che può diffondersi tra altre pubblicazioni</a:t>
            </a:r>
            <a:endParaRPr lang="it-IT" sz="1800" b="0" dirty="0">
              <a:effectLst/>
              <a:latin typeface="Consolas" panose="020B0609020204030204" pitchFamily="49" charset="0"/>
            </a:endParaRPr>
          </a:p>
          <a:p>
            <a:r>
              <a:rPr lang="it-IT" sz="1800" b="1" dirty="0">
                <a:effectLst/>
                <a:latin typeface="Consolas" panose="020B0609020204030204" pitchFamily="49" charset="0"/>
              </a:rPr>
              <a:t>R: paper che non vengono più citati - in una serie temporale, sono quelli che non contribuiscono al diffondersi del proprio contributo</a:t>
            </a:r>
            <a:endParaRPr lang="it-IT" sz="1800" b="0" dirty="0">
              <a:effectLst/>
              <a:latin typeface="Consolas" panose="020B0609020204030204" pitchFamily="49" charset="0"/>
            </a:endParaRPr>
          </a:p>
        </p:txBody>
      </p:sp>
      <p:sp>
        <p:nvSpPr>
          <p:cNvPr id="11" name="Titolo 1">
            <a:extLst>
              <a:ext uri="{FF2B5EF4-FFF2-40B4-BE49-F238E27FC236}">
                <a16:creationId xmlns:a16="http://schemas.microsoft.com/office/drawing/2014/main" id="{6AED1939-36F1-2F0C-9A23-A339951630E1}"/>
              </a:ext>
            </a:extLst>
          </p:cNvPr>
          <p:cNvSpPr txBox="1">
            <a:spLocks/>
          </p:cNvSpPr>
          <p:nvPr/>
        </p:nvSpPr>
        <p:spPr>
          <a:xfrm>
            <a:off x="5917925" y="400053"/>
            <a:ext cx="5929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lumMod val="75000"/>
                    <a:lumOff val="25000"/>
                  </a:schemeClr>
                </a:solidFill>
              </a:rPr>
              <a:t>Parametri per la simulazione</a:t>
            </a:r>
          </a:p>
        </p:txBody>
      </p:sp>
      <p:cxnSp>
        <p:nvCxnSpPr>
          <p:cNvPr id="8" name="Connettore curvo 7">
            <a:extLst>
              <a:ext uri="{FF2B5EF4-FFF2-40B4-BE49-F238E27FC236}">
                <a16:creationId xmlns:a16="http://schemas.microsoft.com/office/drawing/2014/main" id="{2C6A7869-37C6-C19F-56B1-B6B8F7F632C1}"/>
              </a:ext>
            </a:extLst>
          </p:cNvPr>
          <p:cNvCxnSpPr/>
          <p:nvPr/>
        </p:nvCxnSpPr>
        <p:spPr>
          <a:xfrm rot="16200000" flipH="1">
            <a:off x="1332271" y="3180735"/>
            <a:ext cx="1700981" cy="1514168"/>
          </a:xfrm>
          <a:prstGeom prst="curvedConnector3">
            <a:avLst>
              <a:gd name="adj1" fmla="val 65607"/>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egnaposto contenuto 2">
            <a:extLst>
              <a:ext uri="{FF2B5EF4-FFF2-40B4-BE49-F238E27FC236}">
                <a16:creationId xmlns:a16="http://schemas.microsoft.com/office/drawing/2014/main" id="{7C0DB0C8-7FEA-DCEA-886F-8AEAF1584703}"/>
              </a:ext>
            </a:extLst>
          </p:cNvPr>
          <p:cNvSpPr txBox="1">
            <a:spLocks/>
          </p:cNvSpPr>
          <p:nvPr/>
        </p:nvSpPr>
        <p:spPr>
          <a:xfrm>
            <a:off x="1785918" y="4788311"/>
            <a:ext cx="2795914" cy="1240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La popolazione è nettamente suddivisa in insiemi, ovvero compartimenti.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3" name="Connettore curvo 12">
            <a:extLst>
              <a:ext uri="{FF2B5EF4-FFF2-40B4-BE49-F238E27FC236}">
                <a16:creationId xmlns:a16="http://schemas.microsoft.com/office/drawing/2014/main" id="{42FCB7FD-6C7B-846B-BCE1-7F2B900C0689}"/>
              </a:ext>
            </a:extLst>
          </p:cNvPr>
          <p:cNvCxnSpPr>
            <a:cxnSpLocks/>
          </p:cNvCxnSpPr>
          <p:nvPr/>
        </p:nvCxnSpPr>
        <p:spPr>
          <a:xfrm>
            <a:off x="3489357" y="2931650"/>
            <a:ext cx="3157252" cy="28693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egnaposto contenuto 2">
            <a:extLst>
              <a:ext uri="{FF2B5EF4-FFF2-40B4-BE49-F238E27FC236}">
                <a16:creationId xmlns:a16="http://schemas.microsoft.com/office/drawing/2014/main" id="{18A1E317-65B3-D9DF-9574-10127E8F6BF7}"/>
              </a:ext>
            </a:extLst>
          </p:cNvPr>
          <p:cNvSpPr txBox="1">
            <a:spLocks/>
          </p:cNvSpPr>
          <p:nvPr/>
        </p:nvSpPr>
        <p:spPr>
          <a:xfrm>
            <a:off x="7080589" y="5048866"/>
            <a:ext cx="4541140" cy="124096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SI: influenza di un paper sulle altre pubblicazioni</a:t>
            </a:r>
          </a:p>
          <a:p>
            <a:pPr marL="0" indent="0">
              <a:buFont typeface="Arial" panose="020B0604020202020204" pitchFamily="34" charset="0"/>
              <a:buNone/>
            </a:pPr>
            <a:r>
              <a:rPr lang="it-IT" sz="1800" dirty="0">
                <a:latin typeface="Consolas" panose="020B0609020204030204" pitchFamily="49" charset="0"/>
              </a:rPr>
              <a:t>SIS: influenza di un paper che non persiste all’interno del grafo</a:t>
            </a:r>
          </a:p>
          <a:p>
            <a:pPr marL="0" indent="0">
              <a:buFont typeface="Arial" panose="020B0604020202020204" pitchFamily="34" charset="0"/>
              <a:buNone/>
            </a:pPr>
            <a:r>
              <a:rPr lang="it-IT" sz="1800" dirty="0">
                <a:latin typeface="Consolas" panose="020B0609020204030204" pitchFamily="49" charset="0"/>
              </a:rPr>
              <a:t>SIR: influenza di un paper in un periodo ti tempo, senza che questo venga poi ripreso</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7" name="Connettore curvo 16">
            <a:extLst>
              <a:ext uri="{FF2B5EF4-FFF2-40B4-BE49-F238E27FC236}">
                <a16:creationId xmlns:a16="http://schemas.microsoft.com/office/drawing/2014/main" id="{7484C88D-4013-500F-460E-092E7611224E}"/>
              </a:ext>
            </a:extLst>
          </p:cNvPr>
          <p:cNvCxnSpPr>
            <a:cxnSpLocks/>
          </p:cNvCxnSpPr>
          <p:nvPr/>
        </p:nvCxnSpPr>
        <p:spPr>
          <a:xfrm rot="16200000" flipH="1">
            <a:off x="9791287" y="3450530"/>
            <a:ext cx="3192488" cy="724033"/>
          </a:xfrm>
          <a:prstGeom prst="curvedConnector3">
            <a:avLst>
              <a:gd name="adj1" fmla="val -4886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D0569-822D-055A-8021-03C4E82D44B9}"/>
              </a:ext>
            </a:extLst>
          </p:cNvPr>
          <p:cNvSpPr>
            <a:spLocks noGrp="1"/>
          </p:cNvSpPr>
          <p:nvPr>
            <p:ph type="title"/>
          </p:nvPr>
        </p:nvSpPr>
        <p:spPr>
          <a:xfrm>
            <a:off x="876693" y="741391"/>
            <a:ext cx="3455821" cy="1616203"/>
          </a:xfrm>
        </p:spPr>
        <p:txBody>
          <a:bodyPr anchor="b">
            <a:normAutofit/>
          </a:bodyPr>
          <a:lstStyle/>
          <a:p>
            <a:r>
              <a:rPr lang="it-IT" sz="3200" dirty="0">
                <a:solidFill>
                  <a:schemeClr val="tx2">
                    <a:lumMod val="75000"/>
                    <a:lumOff val="25000"/>
                  </a:schemeClr>
                </a:solidFill>
              </a:rPr>
              <a:t>Impostiamo la simulazione</a:t>
            </a:r>
          </a:p>
        </p:txBody>
      </p:sp>
      <p:sp>
        <p:nvSpPr>
          <p:cNvPr id="3" name="Segnaposto contenuto 2">
            <a:extLst>
              <a:ext uri="{FF2B5EF4-FFF2-40B4-BE49-F238E27FC236}">
                <a16:creationId xmlns:a16="http://schemas.microsoft.com/office/drawing/2014/main" id="{74B8ABE2-A5E0-2B74-194D-A3A850B7FC57}"/>
              </a:ext>
            </a:extLst>
          </p:cNvPr>
          <p:cNvSpPr>
            <a:spLocks noGrp="1"/>
          </p:cNvSpPr>
          <p:nvPr>
            <p:ph idx="1"/>
          </p:nvPr>
        </p:nvSpPr>
        <p:spPr>
          <a:xfrm>
            <a:off x="876693" y="2533476"/>
            <a:ext cx="3455821" cy="3447832"/>
          </a:xfrm>
        </p:spPr>
        <p:txBody>
          <a:bodyPr anchor="t">
            <a:normAutofit lnSpcReduction="10000"/>
          </a:bodyPr>
          <a:lstStyle/>
          <a:p>
            <a:pPr marL="0" indent="0">
              <a:buNone/>
            </a:pPr>
            <a:r>
              <a:rPr lang="it-IT" sz="1700" b="0" dirty="0">
                <a:effectLst/>
                <a:latin typeface="Consolas" panose="020B0609020204030204" pitchFamily="49" charset="0"/>
              </a:rPr>
              <a:t>Per calcolare beta (</a:t>
            </a:r>
            <a:r>
              <a:rPr lang="it-IT" sz="1700" b="0" dirty="0" err="1">
                <a:effectLst/>
                <a:latin typeface="Consolas" panose="020B0609020204030204" pitchFamily="49" charset="0"/>
              </a:rPr>
              <a:t>trasmission</a:t>
            </a:r>
            <a:r>
              <a:rPr lang="it-IT" sz="1700" b="0" dirty="0">
                <a:effectLst/>
                <a:latin typeface="Consolas" panose="020B0609020204030204" pitchFamily="49" charset="0"/>
              </a:rPr>
              <a:t> rate) e lambda (recovery rate) adottiamo un approccio euristico considerando che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degree alto solitamente implica una trasmissibilità alta, mentre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clustering alto può inibire la diffusione all'interno di altre aree della struttura. </a:t>
            </a:r>
          </a:p>
          <a:p>
            <a:pPr marL="0" indent="0">
              <a:buNone/>
            </a:pPr>
            <a:r>
              <a:rPr lang="it-IT" sz="1700" b="0" dirty="0">
                <a:effectLst/>
                <a:latin typeface="Consolas" panose="020B0609020204030204" pitchFamily="49" charset="0"/>
              </a:rPr>
              <a:t>Usiamo beta così calcolato per il primo modello. </a:t>
            </a:r>
          </a:p>
          <a:p>
            <a:pPr marL="0" indent="0">
              <a:buNone/>
            </a:pPr>
            <a:endParaRPr lang="it-IT" sz="1700" dirty="0"/>
          </a:p>
          <a:p>
            <a:pPr marL="0" indent="0">
              <a:buNone/>
            </a:pPr>
            <a:endParaRPr lang="it-IT" sz="1700" dirty="0"/>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8919AD45-A303-F13B-6317-480640D99AE4}"/>
              </a:ext>
            </a:extLst>
          </p:cNvPr>
          <p:cNvPicPr>
            <a:picLocks noChangeAspect="1"/>
          </p:cNvPicPr>
          <p:nvPr/>
        </p:nvPicPr>
        <p:blipFill>
          <a:blip r:embed="rId2"/>
          <a:stretch>
            <a:fillRect/>
          </a:stretch>
        </p:blipFill>
        <p:spPr>
          <a:xfrm>
            <a:off x="4987672" y="1405037"/>
            <a:ext cx="6389346" cy="4057235"/>
          </a:xfrm>
          <a:prstGeom prst="rect">
            <a:avLst/>
          </a:prstGeom>
        </p:spPr>
      </p:pic>
    </p:spTree>
    <p:extLst>
      <p:ext uri="{BB962C8B-B14F-4D97-AF65-F5344CB8AC3E}">
        <p14:creationId xmlns:p14="http://schemas.microsoft.com/office/powerpoint/2010/main" val="198291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825625"/>
            <a:ext cx="10515600" cy="3955743"/>
          </a:xfrm>
        </p:spPr>
        <p:txBody>
          <a:bodyPr>
            <a:normAutofit/>
          </a:bodyPr>
          <a:lstStyle/>
          <a:p>
            <a:pPr marL="0" indent="0">
              <a:buNone/>
            </a:pPr>
            <a:r>
              <a:rPr lang="it-IT" b="0" dirty="0">
                <a:solidFill>
                  <a:schemeClr val="tx1">
                    <a:lumMod val="95000"/>
                    <a:lumOff val="5000"/>
                  </a:schemeClr>
                </a:solidFill>
                <a:effectLst/>
                <a:latin typeface="Consolas" panose="020B0609020204030204" pitchFamily="49" charset="0"/>
              </a:rPr>
              <a:t>In questo modello, possiamo osservare come una certa pubblicazione esercita la sua influenza su altri nodi, osservando in che modo cresce il tasso di "</a:t>
            </a:r>
            <a:r>
              <a:rPr lang="it-IT" b="0" dirty="0" err="1">
                <a:solidFill>
                  <a:schemeClr val="tx1">
                    <a:lumMod val="95000"/>
                    <a:lumOff val="5000"/>
                  </a:schemeClr>
                </a:solidFill>
                <a:effectLst/>
                <a:latin typeface="Consolas" panose="020B0609020204030204" pitchFamily="49" charset="0"/>
              </a:rPr>
              <a:t>infected</a:t>
            </a:r>
            <a:r>
              <a:rPr lang="it-IT" b="0" dirty="0">
                <a:solidFill>
                  <a:schemeClr val="tx1">
                    <a:lumMod val="95000"/>
                    <a:lumOff val="5000"/>
                  </a:schemeClr>
                </a:solidFill>
                <a:effectLst/>
                <a:latin typeface="Consolas" panose="020B0609020204030204" pitchFamily="49" charset="0"/>
              </a:rPr>
              <a:t>". </a:t>
            </a:r>
          </a:p>
          <a:p>
            <a:pPr marL="0" indent="0">
              <a:buNone/>
            </a:pPr>
            <a:br>
              <a:rPr lang="it-IT" b="0" dirty="0">
                <a:solidFill>
                  <a:schemeClr val="tx1">
                    <a:lumMod val="95000"/>
                    <a:lumOff val="5000"/>
                  </a:schemeClr>
                </a:solidFill>
                <a:effectLst/>
                <a:latin typeface="Consolas" panose="020B0609020204030204" pitchFamily="49" charset="0"/>
              </a:rPr>
            </a:br>
            <a:r>
              <a:rPr lang="it-IT" b="0" dirty="0">
                <a:solidFill>
                  <a:schemeClr val="tx1">
                    <a:lumMod val="95000"/>
                    <a:lumOff val="5000"/>
                  </a:schemeClr>
                </a:solidFill>
                <a:effectLst/>
                <a:latin typeface="Consolas" panose="020B0609020204030204" pitchFamily="49" charset="0"/>
              </a:rPr>
              <a:t>Questo tipo di modello è SI senza dinamica vitale, ovvero senza che ci sia un ciclo di nascita e morte come per un network di individui. </a:t>
            </a:r>
          </a:p>
          <a:p>
            <a:pPr marL="0" indent="0">
              <a:buNone/>
            </a:pPr>
            <a:endParaRPr lang="it-IT" dirty="0">
              <a:solidFill>
                <a:schemeClr val="tx1">
                  <a:lumMod val="95000"/>
                  <a:lumOff val="5000"/>
                </a:schemeClr>
              </a:solidFill>
            </a:endParaRPr>
          </a:p>
        </p:txBody>
      </p:sp>
    </p:spTree>
    <p:extLst>
      <p:ext uri="{BB962C8B-B14F-4D97-AF65-F5344CB8AC3E}">
        <p14:creationId xmlns:p14="http://schemas.microsoft.com/office/powerpoint/2010/main" val="327979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a:xfrm>
            <a:off x="7537776" y="2713792"/>
            <a:ext cx="3747198" cy="1325563"/>
          </a:xfrm>
        </p:spPr>
        <p:txBody>
          <a:bodyPr>
            <a:normAutofit fontScale="90000"/>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a:t>
            </a:r>
          </a:p>
        </p:txBody>
      </p:sp>
      <p:pic>
        <p:nvPicPr>
          <p:cNvPr id="5" name="Segnaposto contenuto 4" descr="Immagine che contiene testo, linea, diagramma, Diagramma&#10;&#10;Descrizione generata automaticamente">
            <a:extLst>
              <a:ext uri="{FF2B5EF4-FFF2-40B4-BE49-F238E27FC236}">
                <a16:creationId xmlns:a16="http://schemas.microsoft.com/office/drawing/2014/main" id="{2B28A309-13B7-C86F-5230-26F383266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0"/>
            <a:ext cx="6425367" cy="3193311"/>
          </a:xfrm>
        </p:spPr>
      </p:pic>
      <p:pic>
        <p:nvPicPr>
          <p:cNvPr id="7" name="Immagine 6" descr="Immagine che contiene testo, linea, diagramma, Diagramma&#10;&#10;Descrizione generata automaticamente">
            <a:extLst>
              <a:ext uri="{FF2B5EF4-FFF2-40B4-BE49-F238E27FC236}">
                <a16:creationId xmlns:a16="http://schemas.microsoft.com/office/drawing/2014/main" id="{8FA9DF7E-3D10-E3DE-0D97-B7E9386D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 y="3376574"/>
            <a:ext cx="6530855" cy="3245737"/>
          </a:xfrm>
          <a:prstGeom prst="rect">
            <a:avLst/>
          </a:prstGeom>
        </p:spPr>
      </p:pic>
    </p:spTree>
    <p:extLst>
      <p:ext uri="{BB962C8B-B14F-4D97-AF65-F5344CB8AC3E}">
        <p14:creationId xmlns:p14="http://schemas.microsoft.com/office/powerpoint/2010/main" val="393358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SIS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412670"/>
            <a:ext cx="10515600" cy="4351338"/>
          </a:xfrm>
        </p:spPr>
        <p:txBody>
          <a:bodyPr>
            <a:normAutofit/>
          </a:bodyPr>
          <a:lstStyle/>
          <a:p>
            <a:pPr marL="0" indent="0">
              <a:buNone/>
            </a:pPr>
            <a:r>
              <a:rPr lang="it-IT" b="0" dirty="0">
                <a:effectLst/>
                <a:latin typeface="Consolas" panose="020B0609020204030204" pitchFamily="49" charset="0"/>
              </a:rPr>
              <a:t>In questo modello si osserva una condizione aggiuntiva: quella in cui un paper possa essere citato nuovamente, tornando quindi da una fase di suscettibilità a una di infezione.</a:t>
            </a:r>
          </a:p>
          <a:p>
            <a:pPr marL="0" indent="0">
              <a:buNone/>
            </a:pPr>
            <a:r>
              <a:rPr lang="it-IT" dirty="0">
                <a:latin typeface="Consolas" panose="020B0609020204030204" pitchFamily="49" charset="0"/>
              </a:rPr>
              <a:t>Abbiamo calcolato un nuovo parametro.</a:t>
            </a:r>
            <a:endParaRPr lang="it-IT" b="0" dirty="0">
              <a:effectLst/>
              <a:latin typeface="Consolas" panose="020B0609020204030204" pitchFamily="49" charset="0"/>
            </a:endParaRPr>
          </a:p>
        </p:txBody>
      </p:sp>
      <p:pic>
        <p:nvPicPr>
          <p:cNvPr id="5" name="Immagine 4">
            <a:extLst>
              <a:ext uri="{FF2B5EF4-FFF2-40B4-BE49-F238E27FC236}">
                <a16:creationId xmlns:a16="http://schemas.microsoft.com/office/drawing/2014/main" id="{EF5E9EE0-1A8E-6F0F-7D8F-3691ECCAE517}"/>
              </a:ext>
            </a:extLst>
          </p:cNvPr>
          <p:cNvPicPr>
            <a:picLocks noChangeAspect="1"/>
          </p:cNvPicPr>
          <p:nvPr/>
        </p:nvPicPr>
        <p:blipFill>
          <a:blip r:embed="rId2"/>
          <a:stretch>
            <a:fillRect/>
          </a:stretch>
        </p:blipFill>
        <p:spPr>
          <a:xfrm>
            <a:off x="838200" y="3968749"/>
            <a:ext cx="5153744" cy="1476581"/>
          </a:xfrm>
          <a:prstGeom prst="rect">
            <a:avLst/>
          </a:prstGeom>
        </p:spPr>
      </p:pic>
      <p:sp>
        <p:nvSpPr>
          <p:cNvPr id="4" name="Segnaposto contenuto 2">
            <a:extLst>
              <a:ext uri="{FF2B5EF4-FFF2-40B4-BE49-F238E27FC236}">
                <a16:creationId xmlns:a16="http://schemas.microsoft.com/office/drawing/2014/main" id="{1292722E-A3DE-76A1-4969-FABC9D282F11}"/>
              </a:ext>
            </a:extLst>
          </p:cNvPr>
          <p:cNvSpPr txBox="1">
            <a:spLocks/>
          </p:cNvSpPr>
          <p:nvPr/>
        </p:nvSpPr>
        <p:spPr>
          <a:xfrm>
            <a:off x="6686343" y="4211380"/>
            <a:ext cx="4898923" cy="9913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latin typeface="Consolas" panose="020B0609020204030204" pitchFamily="49" charset="0"/>
              </a:rPr>
              <a:t>Studiamo ora la simulazione con questo </a:t>
            </a:r>
            <a:r>
              <a:rPr lang="it-IT" dirty="0" err="1">
                <a:latin typeface="Consolas" panose="020B0609020204030204" pitchFamily="49" charset="0"/>
              </a:rPr>
              <a:t>infection</a:t>
            </a:r>
            <a:r>
              <a:rPr lang="it-IT" dirty="0">
                <a:latin typeface="Consolas" panose="020B0609020204030204" pitchFamily="49" charset="0"/>
              </a:rPr>
              <a:t> rate, piuttosto alto. </a:t>
            </a:r>
          </a:p>
        </p:txBody>
      </p:sp>
    </p:spTree>
    <p:extLst>
      <p:ext uri="{BB962C8B-B14F-4D97-AF65-F5344CB8AC3E}">
        <p14:creationId xmlns:p14="http://schemas.microsoft.com/office/powerpoint/2010/main" val="3313428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2534265" cy="4351338"/>
          </a:xfrm>
        </p:spPr>
        <p:txBody>
          <a:bodyPr>
            <a:normAutofit fontScale="77500" lnSpcReduction="20000"/>
          </a:bodyPr>
          <a:lstStyle/>
          <a:p>
            <a:pPr marL="0" indent="0">
              <a:buNone/>
            </a:pPr>
            <a:r>
              <a:rPr lang="it-IT" dirty="0">
                <a:latin typeface="Consolas" panose="020B0609020204030204" pitchFamily="49" charset="0"/>
              </a:rPr>
              <a:t>Per la simulazione del modello SIS, ci siamo concentrati sui nodi più connessi. Abbiamo quindi definito infetti i nodi più connessi. Nella prima simulazione, i primi 10; nella seconda, 20; nella terza, 100; nella quarta, 1000. </a:t>
            </a:r>
          </a:p>
        </p:txBody>
      </p:sp>
      <p:pic>
        <p:nvPicPr>
          <p:cNvPr id="5" name="Immagine 4" descr="Immagine che contiene testo, linea, diagramma, Diagramma&#10;&#10;Descrizione generata automaticamente">
            <a:extLst>
              <a:ext uri="{FF2B5EF4-FFF2-40B4-BE49-F238E27FC236}">
                <a16:creationId xmlns:a16="http://schemas.microsoft.com/office/drawing/2014/main" id="{A61DD704-FC31-801C-B6FF-01A9DEC0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071" y="1138275"/>
            <a:ext cx="7533967" cy="2823894"/>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6777800B-432C-F3F7-EA97-C2306CB0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40" y="3971798"/>
            <a:ext cx="7688827" cy="2431470"/>
          </a:xfrm>
          <a:prstGeom prst="rect">
            <a:avLst/>
          </a:prstGeom>
        </p:spPr>
      </p:pic>
    </p:spTree>
    <p:extLst>
      <p:ext uri="{BB962C8B-B14F-4D97-AF65-F5344CB8AC3E}">
        <p14:creationId xmlns:p14="http://schemas.microsoft.com/office/powerpoint/2010/main" val="261455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3507658" cy="4351338"/>
          </a:xfrm>
        </p:spPr>
        <p:txBody>
          <a:bodyPr>
            <a:normAutofit/>
          </a:bodyPr>
          <a:lstStyle/>
          <a:p>
            <a:pPr marL="0" indent="0">
              <a:buNone/>
            </a:pPr>
            <a:r>
              <a:rPr lang="it-IT" dirty="0">
                <a:latin typeface="Consolas" panose="020B0609020204030204" pitchFamily="49" charset="0"/>
              </a:rPr>
              <a:t>Proviamo a notare quali differenze ci sono dividendo lamba per 10.</a:t>
            </a:r>
          </a:p>
          <a:p>
            <a:pPr marL="0" indent="0">
              <a:buNone/>
            </a:pPr>
            <a:endParaRPr lang="it-IT" dirty="0">
              <a:latin typeface="Consolas" panose="020B0609020204030204" pitchFamily="49" charset="0"/>
            </a:endParaRPr>
          </a:p>
          <a:p>
            <a:pPr marL="0" indent="0">
              <a:buNone/>
            </a:pPr>
            <a:r>
              <a:rPr lang="it-IT" dirty="0">
                <a:latin typeface="Consolas" panose="020B0609020204030204" pitchFamily="49" charset="0"/>
              </a:rPr>
              <a:t>L’oscillazione è dunque molto minore.</a:t>
            </a:r>
          </a:p>
        </p:txBody>
      </p:sp>
      <p:pic>
        <p:nvPicPr>
          <p:cNvPr id="5" name="Immagine 4" descr="Immagine che contiene testo, linea, Diagramma, diagramma&#10;&#10;Descrizione generata automaticamente">
            <a:extLst>
              <a:ext uri="{FF2B5EF4-FFF2-40B4-BE49-F238E27FC236}">
                <a16:creationId xmlns:a16="http://schemas.microsoft.com/office/drawing/2014/main" id="{4977F581-0A88-AB7C-90B7-99F0C512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87" y="1320549"/>
            <a:ext cx="5191803" cy="2582857"/>
          </a:xfrm>
          <a:prstGeom prst="rect">
            <a:avLst/>
          </a:prstGeom>
        </p:spPr>
      </p:pic>
      <p:pic>
        <p:nvPicPr>
          <p:cNvPr id="6" name="Immagine 5" descr="Immagine che contiene testo, linea, diagramma, Diagramma&#10;&#10;Descrizione generata automaticamente">
            <a:extLst>
              <a:ext uri="{FF2B5EF4-FFF2-40B4-BE49-F238E27FC236}">
                <a16:creationId xmlns:a16="http://schemas.microsoft.com/office/drawing/2014/main" id="{33EA9C62-D0E6-1F13-05D0-ACFA67C9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91" y="4033520"/>
            <a:ext cx="5426767" cy="2696425"/>
          </a:xfrm>
          <a:prstGeom prst="rect">
            <a:avLst/>
          </a:prstGeom>
        </p:spPr>
      </p:pic>
    </p:spTree>
    <p:extLst>
      <p:ext uri="{BB962C8B-B14F-4D97-AF65-F5344CB8AC3E}">
        <p14:creationId xmlns:p14="http://schemas.microsoft.com/office/powerpoint/2010/main" val="3249598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SIR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733732" y="1690688"/>
            <a:ext cx="10724535" cy="4351338"/>
          </a:xfrm>
        </p:spPr>
        <p:txBody>
          <a:bodyPr>
            <a:normAutofit/>
          </a:bodyPr>
          <a:lstStyle/>
          <a:p>
            <a:pPr marL="0" indent="0">
              <a:buNone/>
            </a:pPr>
            <a:r>
              <a:rPr lang="it-IT" b="0" dirty="0">
                <a:effectLst/>
                <a:latin typeface="Consolas" panose="020B0609020204030204" pitchFamily="49" charset="0"/>
              </a:rPr>
              <a:t>Il terzo modello rappresenta invece uno scenario in cui, durante il tempo, il livello di influenza di un certo paper diminuisce, generando una progressiva decrescita di citazioni. </a:t>
            </a:r>
          </a:p>
          <a:p>
            <a:pPr marL="0" indent="0">
              <a:buNone/>
            </a:pPr>
            <a:r>
              <a:rPr lang="it-IT" b="0" dirty="0">
                <a:effectLst/>
                <a:latin typeface="Consolas" panose="020B0609020204030204" pitchFamily="49" charset="0"/>
              </a:rPr>
              <a:t>Dal momento che non abbiamo la possibilità di svolgere una time-</a:t>
            </a:r>
            <a:r>
              <a:rPr lang="it-IT" b="0" dirty="0" err="1">
                <a:effectLst/>
                <a:latin typeface="Consolas" panose="020B0609020204030204" pitchFamily="49" charset="0"/>
              </a:rPr>
              <a:t>series</a:t>
            </a:r>
            <a:r>
              <a:rPr lang="it-IT" b="0" dirty="0">
                <a:effectLst/>
                <a:latin typeface="Consolas" panose="020B0609020204030204" pitchFamily="49" charset="0"/>
              </a:rPr>
              <a:t> </a:t>
            </a:r>
            <a:r>
              <a:rPr lang="it-IT" b="0" dirty="0" err="1">
                <a:effectLst/>
                <a:latin typeface="Consolas" panose="020B0609020204030204" pitchFamily="49" charset="0"/>
              </a:rPr>
              <a:t>analysis</a:t>
            </a:r>
            <a:r>
              <a:rPr lang="it-IT" b="0" dirty="0">
                <a:effectLst/>
                <a:latin typeface="Consolas" panose="020B0609020204030204" pitchFamily="49" charset="0"/>
              </a:rPr>
              <a:t>, dobbiamo interpretare il network come statico, supponendo che i </a:t>
            </a:r>
            <a:r>
              <a:rPr lang="it-IT" b="0" dirty="0" err="1">
                <a:effectLst/>
                <a:latin typeface="Consolas" panose="020B0609020204030204" pitchFamily="49" charset="0"/>
              </a:rPr>
              <a:t>Recovered</a:t>
            </a:r>
            <a:r>
              <a:rPr lang="it-IT" b="0" dirty="0">
                <a:effectLst/>
                <a:latin typeface="Consolas" panose="020B0609020204030204" pitchFamily="49" charset="0"/>
              </a:rPr>
              <a:t> siano paper che non citeranno più il testo col quale sono uniti. </a:t>
            </a:r>
          </a:p>
        </p:txBody>
      </p:sp>
    </p:spTree>
    <p:extLst>
      <p:ext uri="{BB962C8B-B14F-4D97-AF65-F5344CB8AC3E}">
        <p14:creationId xmlns:p14="http://schemas.microsoft.com/office/powerpoint/2010/main" val="300819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102B-9EF2-CFB8-BED4-EED1394103F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4000" dirty="0">
                <a:solidFill>
                  <a:schemeClr val="tx2">
                    <a:lumMod val="75000"/>
                    <a:lumOff val="25000"/>
                  </a:schemeClr>
                </a:solidFill>
              </a:rPr>
              <a:t>Diffusion trend &amp; diffusion prevalence – SIR</a:t>
            </a:r>
          </a:p>
        </p:txBody>
      </p:sp>
      <p:sp>
        <p:nvSpPr>
          <p:cNvPr id="3" name="Segnaposto contenuto 2">
            <a:extLst>
              <a:ext uri="{FF2B5EF4-FFF2-40B4-BE49-F238E27FC236}">
                <a16:creationId xmlns:a16="http://schemas.microsoft.com/office/drawing/2014/main" id="{230D1572-BF54-DE86-AED9-4E2EE4EDF420}"/>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err="1">
                <a:latin typeface="Consolas" panose="020B0609020204030204" pitchFamily="49" charset="0"/>
              </a:rPr>
              <a:t>Inizialmente</a:t>
            </a:r>
            <a:r>
              <a:rPr lang="en-US" sz="2400" dirty="0">
                <a:latin typeface="Consolas" panose="020B0609020204030204" pitchFamily="49" charset="0"/>
              </a:rPr>
              <a:t>, </a:t>
            </a:r>
            <a:r>
              <a:rPr lang="en-US" sz="2400" dirty="0" err="1">
                <a:latin typeface="Consolas" panose="020B0609020204030204" pitchFamily="49" charset="0"/>
              </a:rPr>
              <a:t>guardiamo</a:t>
            </a:r>
            <a:r>
              <a:rPr lang="en-US" sz="2400" dirty="0">
                <a:latin typeface="Consolas" panose="020B0609020204030204" pitchFamily="49" charset="0"/>
              </a:rPr>
              <a:t> come </a:t>
            </a:r>
            <a:r>
              <a:rPr lang="en-US" sz="2400" dirty="0" err="1">
                <a:latin typeface="Consolas" panose="020B0609020204030204" pitchFamily="49" charset="0"/>
              </a:rPr>
              <a:t>si</a:t>
            </a:r>
            <a:r>
              <a:rPr lang="en-US" sz="2400" dirty="0">
                <a:latin typeface="Consolas" panose="020B0609020204030204" pitchFamily="49" charset="0"/>
              </a:rPr>
              <a:t> </a:t>
            </a:r>
            <a:r>
              <a:rPr lang="en-US" sz="2400" dirty="0" err="1">
                <a:latin typeface="Consolas" panose="020B0609020204030204" pitchFamily="49" charset="0"/>
              </a:rPr>
              <a:t>comporta</a:t>
            </a:r>
            <a:r>
              <a:rPr lang="en-US" sz="2400" dirty="0">
                <a:latin typeface="Consolas" panose="020B0609020204030204" pitchFamily="49" charset="0"/>
              </a:rPr>
              <a:t> il </a:t>
            </a:r>
            <a:r>
              <a:rPr lang="en-US" sz="2400" dirty="0" err="1">
                <a:latin typeface="Consolas" panose="020B0609020204030204" pitchFamily="49" charset="0"/>
              </a:rPr>
              <a:t>modello</a:t>
            </a:r>
            <a:r>
              <a:rPr lang="en-US" sz="2400" dirty="0">
                <a:latin typeface="Consolas" panose="020B0609020204030204" pitchFamily="49" charset="0"/>
              </a:rPr>
              <a:t> con un recovery rate (gamma) </a:t>
            </a:r>
            <a:r>
              <a:rPr lang="en-US" sz="2400" dirty="0" err="1">
                <a:latin typeface="Consolas" panose="020B0609020204030204" pitchFamily="49" charset="0"/>
              </a:rPr>
              <a:t>impostato</a:t>
            </a:r>
            <a:r>
              <a:rPr lang="en-US" sz="2400" dirty="0">
                <a:latin typeface="Consolas" panose="020B0609020204030204" pitchFamily="49" charset="0"/>
              </a:rPr>
              <a:t> a 0.01. </a:t>
            </a:r>
          </a:p>
        </p:txBody>
      </p:sp>
      <p:pic>
        <p:nvPicPr>
          <p:cNvPr id="5" name="Immagine 4" descr="Immagine che contiene linea, diagramma, Diagramma, testo&#10;&#10;Descrizione generata automaticamente">
            <a:extLst>
              <a:ext uri="{FF2B5EF4-FFF2-40B4-BE49-F238E27FC236}">
                <a16:creationId xmlns:a16="http://schemas.microsoft.com/office/drawing/2014/main" id="{49F3DDBA-25A4-7F76-3A8B-A386653D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3181073"/>
            <a:ext cx="5828261" cy="289956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EA4AAD15-DE17-6BF8-516E-58B8F47E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181073"/>
            <a:ext cx="5828261" cy="2899560"/>
          </a:xfrm>
          <a:prstGeom prst="rect">
            <a:avLst/>
          </a:prstGeom>
        </p:spPr>
      </p:pic>
    </p:spTree>
    <p:extLst>
      <p:ext uri="{BB962C8B-B14F-4D97-AF65-F5344CB8AC3E}">
        <p14:creationId xmlns:p14="http://schemas.microsoft.com/office/powerpoint/2010/main" val="3278778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40570F-847D-1351-6967-E1DC04767E98}"/>
              </a:ext>
            </a:extLst>
          </p:cNvPr>
          <p:cNvSpPr>
            <a:spLocks noGrp="1"/>
          </p:cNvSpPr>
          <p:nvPr>
            <p:ph type="title"/>
          </p:nvPr>
        </p:nvSpPr>
        <p:spPr>
          <a:xfrm>
            <a:off x="838200" y="365125"/>
            <a:ext cx="6034548" cy="1325563"/>
          </a:xfrm>
        </p:spPr>
        <p:txBody>
          <a:bodyPr>
            <a:normAutofit fontScale="90000"/>
          </a:bodyPr>
          <a:lstStyle/>
          <a:p>
            <a:r>
              <a:rPr lang="it-IT" dirty="0">
                <a:solidFill>
                  <a:schemeClr val="tx2">
                    <a:lumMod val="75000"/>
                    <a:lumOff val="25000"/>
                  </a:schemeClr>
                </a:solidFill>
              </a:rPr>
              <a:t>Simulazione del modello SIR al variare dei giorni e di I</a:t>
            </a:r>
          </a:p>
        </p:txBody>
      </p:sp>
      <p:pic>
        <p:nvPicPr>
          <p:cNvPr id="5" name="Segnaposto contenuto 4" descr="Immagine che contiene testo, schermata, linea, numero">
            <a:extLst>
              <a:ext uri="{FF2B5EF4-FFF2-40B4-BE49-F238E27FC236}">
                <a16:creationId xmlns:a16="http://schemas.microsoft.com/office/drawing/2014/main" id="{79C9EB27-1467-9BD6-6362-892AA844E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80" y="1953444"/>
            <a:ext cx="8746628" cy="4351338"/>
          </a:xfrm>
        </p:spPr>
      </p:pic>
      <p:pic>
        <p:nvPicPr>
          <p:cNvPr id="7" name="Immagine 6">
            <a:extLst>
              <a:ext uri="{FF2B5EF4-FFF2-40B4-BE49-F238E27FC236}">
                <a16:creationId xmlns:a16="http://schemas.microsoft.com/office/drawing/2014/main" id="{DB7204A7-3A60-0682-B809-27759B589E8E}"/>
              </a:ext>
            </a:extLst>
          </p:cNvPr>
          <p:cNvPicPr>
            <a:picLocks noChangeAspect="1"/>
          </p:cNvPicPr>
          <p:nvPr/>
        </p:nvPicPr>
        <p:blipFill>
          <a:blip r:embed="rId3"/>
          <a:stretch>
            <a:fillRect/>
          </a:stretch>
        </p:blipFill>
        <p:spPr>
          <a:xfrm>
            <a:off x="9124670" y="1027906"/>
            <a:ext cx="2809650" cy="4820478"/>
          </a:xfrm>
          <a:prstGeom prst="rect">
            <a:avLst/>
          </a:prstGeom>
        </p:spPr>
      </p:pic>
    </p:spTree>
    <p:extLst>
      <p:ext uri="{BB962C8B-B14F-4D97-AF65-F5344CB8AC3E}">
        <p14:creationId xmlns:p14="http://schemas.microsoft.com/office/powerpoint/2010/main" val="2411686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CC2DC-29C9-8618-740A-D9116341AC64}"/>
              </a:ext>
            </a:extLst>
          </p:cNvPr>
          <p:cNvSpPr>
            <a:spLocks noGrp="1"/>
          </p:cNvSpPr>
          <p:nvPr>
            <p:ph type="title"/>
          </p:nvPr>
        </p:nvSpPr>
        <p:spPr/>
        <p:txBody>
          <a:bodyPr/>
          <a:lstStyle/>
          <a:p>
            <a:pPr algn="ctr"/>
            <a:r>
              <a:rPr lang="it-IT" dirty="0">
                <a:solidFill>
                  <a:srgbClr val="0070C0"/>
                </a:solidFill>
              </a:rPr>
              <a:t>Opinion Dynamics</a:t>
            </a:r>
          </a:p>
        </p:txBody>
      </p:sp>
      <p:sp>
        <p:nvSpPr>
          <p:cNvPr id="3" name="Segnaposto contenuto 2">
            <a:extLst>
              <a:ext uri="{FF2B5EF4-FFF2-40B4-BE49-F238E27FC236}">
                <a16:creationId xmlns:a16="http://schemas.microsoft.com/office/drawing/2014/main" id="{B6D88994-F85F-C064-85FD-F2C28673F205}"/>
              </a:ext>
            </a:extLst>
          </p:cNvPr>
          <p:cNvSpPr>
            <a:spLocks noGrp="1"/>
          </p:cNvSpPr>
          <p:nvPr>
            <p:ph idx="1"/>
          </p:nvPr>
        </p:nvSpPr>
        <p:spPr/>
        <p:txBody>
          <a:bodyPr/>
          <a:lstStyle/>
          <a:p>
            <a:r>
              <a:rPr lang="it-IT" dirty="0"/>
              <a:t>Contesto: immaginiamo che l’opinione sia una congettura scientifica discussa all’interno degli articoli che formano i nodi della nostra rete. </a:t>
            </a:r>
          </a:p>
          <a:p>
            <a:r>
              <a:rPr lang="it-IT" dirty="0"/>
              <a:t>Ciascun nodo può assumere valori tra 0 e 1, dove 0 corrisponde a negare la congettura, 1 ad accettarla.</a:t>
            </a:r>
          </a:p>
          <a:p>
            <a:r>
              <a:rPr lang="it-IT" dirty="0"/>
              <a:t>Simuliamo l’interazione tra i nodi con il modello </a:t>
            </a:r>
            <a:r>
              <a:rPr lang="it-IT" dirty="0" err="1"/>
              <a:t>Algorithmic</a:t>
            </a:r>
            <a:r>
              <a:rPr lang="it-IT" dirty="0"/>
              <a:t> </a:t>
            </a:r>
            <a:r>
              <a:rPr lang="it-IT" dirty="0" err="1"/>
              <a:t>Bias</a:t>
            </a:r>
            <a:r>
              <a:rPr lang="it-IT" dirty="0"/>
              <a:t>, immaginando quindi che l’interazione sia mediata da un </a:t>
            </a:r>
            <a:r>
              <a:rPr lang="it-IT" dirty="0" err="1"/>
              <a:t>recommender</a:t>
            </a:r>
            <a:r>
              <a:rPr lang="it-IT" dirty="0"/>
              <a:t> system, che tende a favorire l’interazione tra nodi con un’opinione più simile.</a:t>
            </a:r>
          </a:p>
        </p:txBody>
      </p:sp>
    </p:spTree>
    <p:extLst>
      <p:ext uri="{BB962C8B-B14F-4D97-AF65-F5344CB8AC3E}">
        <p14:creationId xmlns:p14="http://schemas.microsoft.com/office/powerpoint/2010/main" val="1636552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A761E-A0B0-5CA2-176A-0B188D4C496F}"/>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F24BC128-7E8C-8758-6747-02DF23AB6568}"/>
              </a:ext>
            </a:extLst>
          </p:cNvPr>
          <p:cNvSpPr>
            <a:spLocks noGrp="1"/>
          </p:cNvSpPr>
          <p:nvPr>
            <p:ph idx="1"/>
          </p:nvPr>
        </p:nvSpPr>
        <p:spPr/>
        <p:txBody>
          <a:bodyPr/>
          <a:lstStyle/>
          <a:p>
            <a:r>
              <a:rPr lang="it-IT" dirty="0"/>
              <a:t>Per motivi di tempo computazionale estraiamo un </a:t>
            </a:r>
            <a:r>
              <a:rPr lang="it-IT" dirty="0" err="1"/>
              <a:t>sottografo</a:t>
            </a:r>
            <a:r>
              <a:rPr lang="it-IT" dirty="0"/>
              <a:t> connesso di circa 1000 nodi su cui eseguiamo la simulazione.</a:t>
            </a:r>
          </a:p>
        </p:txBody>
      </p:sp>
      <p:pic>
        <p:nvPicPr>
          <p:cNvPr id="5" name="Immagine 4">
            <a:extLst>
              <a:ext uri="{FF2B5EF4-FFF2-40B4-BE49-F238E27FC236}">
                <a16:creationId xmlns:a16="http://schemas.microsoft.com/office/drawing/2014/main" id="{348BA721-6F96-423F-90D2-285E1DF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30" y="2807970"/>
            <a:ext cx="6377940" cy="3108960"/>
          </a:xfrm>
          <a:prstGeom prst="rect">
            <a:avLst/>
          </a:prstGeom>
        </p:spPr>
      </p:pic>
    </p:spTree>
    <p:extLst>
      <p:ext uri="{BB962C8B-B14F-4D97-AF65-F5344CB8AC3E}">
        <p14:creationId xmlns:p14="http://schemas.microsoft.com/office/powerpoint/2010/main" val="2219885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B1C5D-B390-C073-CAB0-DE0E750498FA}"/>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0EB90D28-F226-CE74-FA3C-255563186400}"/>
              </a:ext>
            </a:extLst>
          </p:cNvPr>
          <p:cNvSpPr>
            <a:spLocks noGrp="1"/>
          </p:cNvSpPr>
          <p:nvPr>
            <p:ph idx="1"/>
          </p:nvPr>
        </p:nvSpPr>
        <p:spPr/>
        <p:txBody>
          <a:bodyPr/>
          <a:lstStyle/>
          <a:p>
            <a:r>
              <a:rPr lang="it-IT" dirty="0"/>
              <a:t>Cominciamo a vedere cosa succede sul corrispondente grafo completamente connesso al variare di epsilon (open </a:t>
            </a:r>
            <a:r>
              <a:rPr lang="it-IT" dirty="0" err="1"/>
              <a:t>mindedness</a:t>
            </a:r>
            <a:r>
              <a:rPr lang="it-IT" dirty="0"/>
              <a:t>) e gamma (forza del </a:t>
            </a:r>
            <a:r>
              <a:rPr lang="it-IT" dirty="0" err="1"/>
              <a:t>recommender</a:t>
            </a:r>
            <a:r>
              <a:rPr lang="it-IT" dirty="0"/>
              <a:t> system).</a:t>
            </a:r>
          </a:p>
        </p:txBody>
      </p:sp>
    </p:spTree>
    <p:extLst>
      <p:ext uri="{BB962C8B-B14F-4D97-AF65-F5344CB8AC3E}">
        <p14:creationId xmlns:p14="http://schemas.microsoft.com/office/powerpoint/2010/main" val="391887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62BCDEF-2E63-88A6-A8A4-A6EC58D1E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6634" y="4054524"/>
            <a:ext cx="3520143" cy="2626139"/>
          </a:xfrm>
        </p:spPr>
      </p:pic>
      <p:pic>
        <p:nvPicPr>
          <p:cNvPr id="7" name="Immagine 6">
            <a:extLst>
              <a:ext uri="{FF2B5EF4-FFF2-40B4-BE49-F238E27FC236}">
                <a16:creationId xmlns:a16="http://schemas.microsoft.com/office/drawing/2014/main" id="{07B257A5-0AF8-5056-E6DB-EDD438D7D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6" y="875895"/>
            <a:ext cx="3443564" cy="2569009"/>
          </a:xfrm>
          <a:prstGeom prst="rect">
            <a:avLst/>
          </a:prstGeom>
        </p:spPr>
      </p:pic>
      <p:pic>
        <p:nvPicPr>
          <p:cNvPr id="11" name="Immagine 10">
            <a:extLst>
              <a:ext uri="{FF2B5EF4-FFF2-40B4-BE49-F238E27FC236}">
                <a16:creationId xmlns:a16="http://schemas.microsoft.com/office/drawing/2014/main" id="{45DED88C-F3E0-830A-F25B-BC9A14D2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324" y="4054524"/>
            <a:ext cx="3558627" cy="2654849"/>
          </a:xfrm>
          <a:prstGeom prst="rect">
            <a:avLst/>
          </a:prstGeom>
        </p:spPr>
      </p:pic>
      <p:pic>
        <p:nvPicPr>
          <p:cNvPr id="13" name="Immagine 12">
            <a:extLst>
              <a:ext uri="{FF2B5EF4-FFF2-40B4-BE49-F238E27FC236}">
                <a16:creationId xmlns:a16="http://schemas.microsoft.com/office/drawing/2014/main" id="{A84F363A-CCF2-5F08-FFD8-755ABFE1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4" y="880887"/>
            <a:ext cx="3699716" cy="2760106"/>
          </a:xfrm>
          <a:prstGeom prst="rect">
            <a:avLst/>
          </a:prstGeom>
        </p:spPr>
      </p:pic>
      <p:pic>
        <p:nvPicPr>
          <p:cNvPr id="17" name="Immagine 16">
            <a:extLst>
              <a:ext uri="{FF2B5EF4-FFF2-40B4-BE49-F238E27FC236}">
                <a16:creationId xmlns:a16="http://schemas.microsoft.com/office/drawing/2014/main" id="{0A65E7E1-24EC-A385-9A53-A630A4A13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66" y="4054524"/>
            <a:ext cx="3520143" cy="2626139"/>
          </a:xfrm>
          <a:prstGeom prst="rect">
            <a:avLst/>
          </a:prstGeom>
        </p:spPr>
      </p:pic>
      <p:pic>
        <p:nvPicPr>
          <p:cNvPr id="19" name="Immagine 18">
            <a:extLst>
              <a:ext uri="{FF2B5EF4-FFF2-40B4-BE49-F238E27FC236}">
                <a16:creationId xmlns:a16="http://schemas.microsoft.com/office/drawing/2014/main" id="{C16867B1-5A0A-9B49-BB59-280484F5C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634" y="880887"/>
            <a:ext cx="3699715" cy="2760105"/>
          </a:xfrm>
          <a:prstGeom prst="rect">
            <a:avLst/>
          </a:prstGeom>
        </p:spPr>
      </p:pic>
      <p:sp>
        <p:nvSpPr>
          <p:cNvPr id="22" name="CasellaDiTesto 21">
            <a:extLst>
              <a:ext uri="{FF2B5EF4-FFF2-40B4-BE49-F238E27FC236}">
                <a16:creationId xmlns:a16="http://schemas.microsoft.com/office/drawing/2014/main" id="{B0DCB231-6A58-FAE6-30F4-6C5F3C92F321}"/>
              </a:ext>
            </a:extLst>
          </p:cNvPr>
          <p:cNvSpPr txBox="1"/>
          <p:nvPr/>
        </p:nvSpPr>
        <p:spPr>
          <a:xfrm>
            <a:off x="609600" y="449433"/>
            <a:ext cx="5753100" cy="369332"/>
          </a:xfrm>
          <a:prstGeom prst="rect">
            <a:avLst/>
          </a:prstGeom>
          <a:noFill/>
        </p:spPr>
        <p:txBody>
          <a:bodyPr wrap="square" rtlCol="0">
            <a:spAutoFit/>
          </a:bodyPr>
          <a:lstStyle/>
          <a:p>
            <a:r>
              <a:rPr lang="it-IT" b="1" dirty="0"/>
              <a:t>Gamma = 0.5</a:t>
            </a:r>
          </a:p>
        </p:txBody>
      </p:sp>
      <p:sp>
        <p:nvSpPr>
          <p:cNvPr id="23" name="CasellaDiTesto 22">
            <a:extLst>
              <a:ext uri="{FF2B5EF4-FFF2-40B4-BE49-F238E27FC236}">
                <a16:creationId xmlns:a16="http://schemas.microsoft.com/office/drawing/2014/main" id="{8982A51E-4303-998B-211F-64A13B704EE4}"/>
              </a:ext>
            </a:extLst>
          </p:cNvPr>
          <p:cNvSpPr txBox="1"/>
          <p:nvPr/>
        </p:nvSpPr>
        <p:spPr>
          <a:xfrm>
            <a:off x="523875" y="3565048"/>
            <a:ext cx="5753100" cy="369332"/>
          </a:xfrm>
          <a:prstGeom prst="rect">
            <a:avLst/>
          </a:prstGeom>
          <a:noFill/>
        </p:spPr>
        <p:txBody>
          <a:bodyPr wrap="square" rtlCol="0">
            <a:spAutoFit/>
          </a:bodyPr>
          <a:lstStyle/>
          <a:p>
            <a:r>
              <a:rPr lang="it-IT" b="1" dirty="0"/>
              <a:t>Gamma = 1</a:t>
            </a:r>
          </a:p>
        </p:txBody>
      </p:sp>
    </p:spTree>
    <p:extLst>
      <p:ext uri="{BB962C8B-B14F-4D97-AF65-F5344CB8AC3E}">
        <p14:creationId xmlns:p14="http://schemas.microsoft.com/office/powerpoint/2010/main" val="2132009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5A41463-FAF7-1F8E-37F4-39D893849BFD}"/>
              </a:ext>
            </a:extLst>
          </p:cNvPr>
          <p:cNvSpPr txBox="1"/>
          <p:nvPr/>
        </p:nvSpPr>
        <p:spPr>
          <a:xfrm>
            <a:off x="609600" y="449433"/>
            <a:ext cx="5753100" cy="369332"/>
          </a:xfrm>
          <a:prstGeom prst="rect">
            <a:avLst/>
          </a:prstGeom>
          <a:noFill/>
        </p:spPr>
        <p:txBody>
          <a:bodyPr wrap="square" rtlCol="0">
            <a:spAutoFit/>
          </a:bodyPr>
          <a:lstStyle/>
          <a:p>
            <a:r>
              <a:rPr lang="it-IT" b="1" dirty="0"/>
              <a:t>Gamma = 1.3</a:t>
            </a:r>
          </a:p>
        </p:txBody>
      </p:sp>
      <p:pic>
        <p:nvPicPr>
          <p:cNvPr id="14" name="Segnaposto contenuto 13">
            <a:extLst>
              <a:ext uri="{FF2B5EF4-FFF2-40B4-BE49-F238E27FC236}">
                <a16:creationId xmlns:a16="http://schemas.microsoft.com/office/drawing/2014/main" id="{7218B3FB-1881-F1B1-0B92-6AF04B61E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25" y="1020035"/>
            <a:ext cx="3709950" cy="2767741"/>
          </a:xfrm>
        </p:spPr>
      </p:pic>
      <p:pic>
        <p:nvPicPr>
          <p:cNvPr id="16" name="Immagine 15">
            <a:extLst>
              <a:ext uri="{FF2B5EF4-FFF2-40B4-BE49-F238E27FC236}">
                <a16:creationId xmlns:a16="http://schemas.microsoft.com/office/drawing/2014/main" id="{CDE3AF13-4156-CFD6-6988-4158DB4C0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1130649"/>
            <a:ext cx="3566620" cy="2660812"/>
          </a:xfrm>
          <a:prstGeom prst="rect">
            <a:avLst/>
          </a:prstGeom>
        </p:spPr>
      </p:pic>
      <p:pic>
        <p:nvPicPr>
          <p:cNvPr id="18" name="Immagine 17">
            <a:extLst>
              <a:ext uri="{FF2B5EF4-FFF2-40B4-BE49-F238E27FC236}">
                <a16:creationId xmlns:a16="http://schemas.microsoft.com/office/drawing/2014/main" id="{1A4CD145-920E-7417-8F96-9C1597312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95" y="1130649"/>
            <a:ext cx="3709950" cy="2767741"/>
          </a:xfrm>
          <a:prstGeom prst="rect">
            <a:avLst/>
          </a:prstGeom>
        </p:spPr>
      </p:pic>
    </p:spTree>
    <p:extLst>
      <p:ext uri="{BB962C8B-B14F-4D97-AF65-F5344CB8AC3E}">
        <p14:creationId xmlns:p14="http://schemas.microsoft.com/office/powerpoint/2010/main" val="1963636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C079-BD2C-0779-610C-8164E153409E}"/>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B012A3C9-8AAA-5720-2D9C-FA817D115B11}"/>
              </a:ext>
            </a:extLst>
          </p:cNvPr>
          <p:cNvSpPr>
            <a:spLocks noGrp="1"/>
          </p:cNvSpPr>
          <p:nvPr>
            <p:ph idx="1"/>
          </p:nvPr>
        </p:nvSpPr>
        <p:spPr/>
        <p:txBody>
          <a:bodyPr/>
          <a:lstStyle/>
          <a:p>
            <a:pPr marL="0" indent="0">
              <a:buNone/>
            </a:pPr>
            <a:r>
              <a:rPr lang="it-IT" dirty="0"/>
              <a:t>Cosa osserviamo?</a:t>
            </a:r>
          </a:p>
          <a:p>
            <a:r>
              <a:rPr lang="it-IT" dirty="0"/>
              <a:t>Convergenza veloce ma che rallenta all’aumentare di gamma.</a:t>
            </a:r>
          </a:p>
          <a:p>
            <a:r>
              <a:rPr lang="it-IT" dirty="0"/>
              <a:t>Epsilon piccolo porta a frammentazione, grande a convergenza.</a:t>
            </a:r>
          </a:p>
          <a:p>
            <a:r>
              <a:rPr lang="it-IT" dirty="0"/>
              <a:t>Al crescere di gamma aumenta la frammentazione: ovvero la presenza di un </a:t>
            </a:r>
            <a:r>
              <a:rPr lang="it-IT" dirty="0" err="1"/>
              <a:t>recommender</a:t>
            </a:r>
            <a:r>
              <a:rPr lang="it-IT" dirty="0"/>
              <a:t> system accentua le divisioni.</a:t>
            </a:r>
          </a:p>
          <a:p>
            <a:endParaRPr lang="it-IT" dirty="0"/>
          </a:p>
          <a:p>
            <a:pPr marL="0" indent="0">
              <a:buNone/>
            </a:pPr>
            <a:r>
              <a:rPr lang="it-IT" dirty="0"/>
              <a:t>Vediamo ora cosa succede con la nostra rete.</a:t>
            </a:r>
          </a:p>
        </p:txBody>
      </p:sp>
    </p:spTree>
    <p:extLst>
      <p:ext uri="{BB962C8B-B14F-4D97-AF65-F5344CB8AC3E}">
        <p14:creationId xmlns:p14="http://schemas.microsoft.com/office/powerpoint/2010/main" val="3518193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C08696-7220-32C6-B153-398C6536109C}"/>
              </a:ext>
            </a:extLst>
          </p:cNvPr>
          <p:cNvSpPr txBox="1"/>
          <p:nvPr/>
        </p:nvSpPr>
        <p:spPr>
          <a:xfrm>
            <a:off x="512859" y="510206"/>
            <a:ext cx="5753100" cy="369332"/>
          </a:xfrm>
          <a:prstGeom prst="rect">
            <a:avLst/>
          </a:prstGeom>
          <a:noFill/>
        </p:spPr>
        <p:txBody>
          <a:bodyPr wrap="square" rtlCol="0">
            <a:spAutoFit/>
          </a:bodyPr>
          <a:lstStyle/>
          <a:p>
            <a:r>
              <a:rPr lang="it-IT" b="1" dirty="0"/>
              <a:t>Gamma = 0.5</a:t>
            </a:r>
          </a:p>
        </p:txBody>
      </p:sp>
      <p:sp>
        <p:nvSpPr>
          <p:cNvPr id="5" name="CasellaDiTesto 4">
            <a:extLst>
              <a:ext uri="{FF2B5EF4-FFF2-40B4-BE49-F238E27FC236}">
                <a16:creationId xmlns:a16="http://schemas.microsoft.com/office/drawing/2014/main" id="{1E0910B4-B3EF-197C-2CB6-365953B77957}"/>
              </a:ext>
            </a:extLst>
          </p:cNvPr>
          <p:cNvSpPr txBox="1"/>
          <p:nvPr/>
        </p:nvSpPr>
        <p:spPr>
          <a:xfrm>
            <a:off x="342900" y="3750791"/>
            <a:ext cx="5753100" cy="369332"/>
          </a:xfrm>
          <a:prstGeom prst="rect">
            <a:avLst/>
          </a:prstGeom>
          <a:noFill/>
        </p:spPr>
        <p:txBody>
          <a:bodyPr wrap="square" rtlCol="0">
            <a:spAutoFit/>
          </a:bodyPr>
          <a:lstStyle/>
          <a:p>
            <a:r>
              <a:rPr lang="it-IT" b="1" dirty="0"/>
              <a:t>Gamma = 1</a:t>
            </a:r>
          </a:p>
        </p:txBody>
      </p:sp>
      <p:pic>
        <p:nvPicPr>
          <p:cNvPr id="7" name="Immagine 6">
            <a:extLst>
              <a:ext uri="{FF2B5EF4-FFF2-40B4-BE49-F238E27FC236}">
                <a16:creationId xmlns:a16="http://schemas.microsoft.com/office/drawing/2014/main" id="{01EC1D8F-3799-00F1-B67D-F766A101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085817"/>
            <a:ext cx="3715903" cy="2772183"/>
          </a:xfrm>
          <a:prstGeom prst="rect">
            <a:avLst/>
          </a:prstGeom>
        </p:spPr>
      </p:pic>
      <p:pic>
        <p:nvPicPr>
          <p:cNvPr id="13" name="Immagine 12">
            <a:extLst>
              <a:ext uri="{FF2B5EF4-FFF2-40B4-BE49-F238E27FC236}">
                <a16:creationId xmlns:a16="http://schemas.microsoft.com/office/drawing/2014/main" id="{C81BA1E1-D931-D6CB-73C6-553762727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38" y="893228"/>
            <a:ext cx="3763865" cy="2807963"/>
          </a:xfrm>
          <a:prstGeom prst="rect">
            <a:avLst/>
          </a:prstGeom>
        </p:spPr>
      </p:pic>
      <p:pic>
        <p:nvPicPr>
          <p:cNvPr id="19" name="Immagine 18">
            <a:extLst>
              <a:ext uri="{FF2B5EF4-FFF2-40B4-BE49-F238E27FC236}">
                <a16:creationId xmlns:a16="http://schemas.microsoft.com/office/drawing/2014/main" id="{EF4B23DE-02C4-A931-6EE6-816385E3F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949" y="805771"/>
            <a:ext cx="4009250" cy="2991029"/>
          </a:xfrm>
          <a:prstGeom prst="rect">
            <a:avLst/>
          </a:prstGeom>
        </p:spPr>
      </p:pic>
      <p:pic>
        <p:nvPicPr>
          <p:cNvPr id="21" name="Immagine 20">
            <a:extLst>
              <a:ext uri="{FF2B5EF4-FFF2-40B4-BE49-F238E27FC236}">
                <a16:creationId xmlns:a16="http://schemas.microsoft.com/office/drawing/2014/main" id="{7F654946-42D9-832D-E14D-1876D2CD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199" y="788026"/>
            <a:ext cx="4045894" cy="3018366"/>
          </a:xfrm>
          <a:prstGeom prst="rect">
            <a:avLst/>
          </a:prstGeom>
        </p:spPr>
      </p:pic>
      <p:pic>
        <p:nvPicPr>
          <p:cNvPr id="23" name="Immagine 22">
            <a:extLst>
              <a:ext uri="{FF2B5EF4-FFF2-40B4-BE49-F238E27FC236}">
                <a16:creationId xmlns:a16="http://schemas.microsoft.com/office/drawing/2014/main" id="{9930F57F-37E6-58CA-4183-DB9FFB670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67" y="4050037"/>
            <a:ext cx="3763865" cy="2807963"/>
          </a:xfrm>
          <a:prstGeom prst="rect">
            <a:avLst/>
          </a:prstGeom>
        </p:spPr>
      </p:pic>
      <p:pic>
        <p:nvPicPr>
          <p:cNvPr id="25" name="Immagine 24">
            <a:extLst>
              <a:ext uri="{FF2B5EF4-FFF2-40B4-BE49-F238E27FC236}">
                <a16:creationId xmlns:a16="http://schemas.microsoft.com/office/drawing/2014/main" id="{D015244F-942D-5E56-8023-9EFEA3305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215" y="4085817"/>
            <a:ext cx="3715903" cy="2772182"/>
          </a:xfrm>
          <a:prstGeom prst="rect">
            <a:avLst/>
          </a:prstGeom>
        </p:spPr>
      </p:pic>
    </p:spTree>
    <p:extLst>
      <p:ext uri="{BB962C8B-B14F-4D97-AF65-F5344CB8AC3E}">
        <p14:creationId xmlns:p14="http://schemas.microsoft.com/office/powerpoint/2010/main" val="470426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60CF8E-0010-1AE6-22B7-331DDF9ABEC8}"/>
              </a:ext>
            </a:extLst>
          </p:cNvPr>
          <p:cNvSpPr txBox="1"/>
          <p:nvPr/>
        </p:nvSpPr>
        <p:spPr>
          <a:xfrm>
            <a:off x="512859" y="510206"/>
            <a:ext cx="5753100" cy="369332"/>
          </a:xfrm>
          <a:prstGeom prst="rect">
            <a:avLst/>
          </a:prstGeom>
          <a:noFill/>
        </p:spPr>
        <p:txBody>
          <a:bodyPr wrap="square" rtlCol="0">
            <a:spAutoFit/>
          </a:bodyPr>
          <a:lstStyle/>
          <a:p>
            <a:r>
              <a:rPr lang="it-IT" b="1" dirty="0"/>
              <a:t>Gamma = 1.3</a:t>
            </a:r>
          </a:p>
        </p:txBody>
      </p:sp>
      <p:pic>
        <p:nvPicPr>
          <p:cNvPr id="12" name="Immagine 11">
            <a:extLst>
              <a:ext uri="{FF2B5EF4-FFF2-40B4-BE49-F238E27FC236}">
                <a16:creationId xmlns:a16="http://schemas.microsoft.com/office/drawing/2014/main" id="{CCFE2778-8FB9-0FEA-E7C1-B01DF4EC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71" y="1173478"/>
            <a:ext cx="3968616" cy="2960714"/>
          </a:xfrm>
          <a:prstGeom prst="rect">
            <a:avLst/>
          </a:prstGeom>
        </p:spPr>
      </p:pic>
      <p:pic>
        <p:nvPicPr>
          <p:cNvPr id="14" name="Immagine 13">
            <a:extLst>
              <a:ext uri="{FF2B5EF4-FFF2-40B4-BE49-F238E27FC236}">
                <a16:creationId xmlns:a16="http://schemas.microsoft.com/office/drawing/2014/main" id="{48B126E7-3589-3E1C-CE54-22A3FB5AF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50" y="1173478"/>
            <a:ext cx="3824250" cy="2853013"/>
          </a:xfrm>
          <a:prstGeom prst="rect">
            <a:avLst/>
          </a:prstGeom>
        </p:spPr>
      </p:pic>
      <p:pic>
        <p:nvPicPr>
          <p:cNvPr id="16" name="Immagine 15">
            <a:extLst>
              <a:ext uri="{FF2B5EF4-FFF2-40B4-BE49-F238E27FC236}">
                <a16:creationId xmlns:a16="http://schemas.microsoft.com/office/drawing/2014/main" id="{8103F6D9-340B-063F-3BA5-90F7CD2F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 y="1274445"/>
            <a:ext cx="3688912" cy="2752046"/>
          </a:xfrm>
          <a:prstGeom prst="rect">
            <a:avLst/>
          </a:prstGeom>
        </p:spPr>
      </p:pic>
    </p:spTree>
    <p:extLst>
      <p:ext uri="{BB962C8B-B14F-4D97-AF65-F5344CB8AC3E}">
        <p14:creationId xmlns:p14="http://schemas.microsoft.com/office/powerpoint/2010/main" val="3742616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FDA80-DAD0-1B18-35A2-0488381C5E53}"/>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E0AA64A5-47F1-D490-83F1-01F1DBC0A847}"/>
              </a:ext>
            </a:extLst>
          </p:cNvPr>
          <p:cNvSpPr>
            <a:spLocks noGrp="1"/>
          </p:cNvSpPr>
          <p:nvPr>
            <p:ph idx="1"/>
          </p:nvPr>
        </p:nvSpPr>
        <p:spPr/>
        <p:txBody>
          <a:bodyPr/>
          <a:lstStyle/>
          <a:p>
            <a:pPr marL="0" indent="0">
              <a:buNone/>
            </a:pPr>
            <a:r>
              <a:rPr lang="it-IT" dirty="0"/>
              <a:t>Cosa osserviamo?</a:t>
            </a:r>
          </a:p>
          <a:p>
            <a:r>
              <a:rPr lang="it-IT" dirty="0"/>
              <a:t>A parità di epsilon e gamma aumenta notevolmente la frammentazione: questo succede perché le comunità in una rete reale tendono a chiudersi e il </a:t>
            </a:r>
            <a:r>
              <a:rPr lang="it-IT" dirty="0" err="1"/>
              <a:t>recommender</a:t>
            </a:r>
            <a:r>
              <a:rPr lang="it-IT" dirty="0"/>
              <a:t> system accentua questo fenomeno.</a:t>
            </a:r>
          </a:p>
          <a:p>
            <a:r>
              <a:rPr lang="it-IT" dirty="0"/>
              <a:t>Aumenta molto il numero di iterazioni necessarie per raggiungere convergenza.</a:t>
            </a:r>
          </a:p>
        </p:txBody>
      </p:sp>
    </p:spTree>
    <p:extLst>
      <p:ext uri="{BB962C8B-B14F-4D97-AF65-F5344CB8AC3E}">
        <p14:creationId xmlns:p14="http://schemas.microsoft.com/office/powerpoint/2010/main" val="410667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20% delle possibili triadi nel grafo sono effettivamente chiuse. Se scegliamo tre nodi casuali che formano una "V" (un cammino di due passi), c'è una probabilità del 20% che quei tre nodi formano effettivamente un triangolo (cioè, che il terzo nodo sia connesso direttamente al primo nodo). Un valore di transitività di 0,2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1816</Words>
  <Application>Microsoft Office PowerPoint</Application>
  <PresentationFormat>Widescreen</PresentationFormat>
  <Paragraphs>183</Paragraphs>
  <Slides>47</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47</vt:i4>
      </vt:variant>
    </vt:vector>
  </HeadingPairs>
  <TitlesOfParts>
    <vt:vector size="53" baseType="lpstr">
      <vt:lpstr>Aptos</vt:lpstr>
      <vt:lpstr>Aptos Display</vt:lpstr>
      <vt:lpstr>Arial</vt:lpstr>
      <vt:lpstr>Consolas</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3. Epidemic Modeling</vt:lpstr>
      <vt:lpstr>NDlib</vt:lpstr>
      <vt:lpstr>Impostiamo la simulazione</vt:lpstr>
      <vt:lpstr>SI Model</vt:lpstr>
      <vt:lpstr>Diffusion trend &amp; diffusion prevalence - SI</vt:lpstr>
      <vt:lpstr>SIS Model</vt:lpstr>
      <vt:lpstr>Diffusion trend &amp; diffusion prevalence – SIS [lambda: 0.1]</vt:lpstr>
      <vt:lpstr>Diffusion trend &amp; diffusion prevalence – SIS [lambda: 0.01]</vt:lpstr>
      <vt:lpstr>SIR Model</vt:lpstr>
      <vt:lpstr>Diffusion trend &amp; diffusion prevalence – SIR</vt:lpstr>
      <vt:lpstr>Simulazione del modello SIR al variare dei giorni e di I</vt:lpstr>
      <vt:lpstr>Robustezza </vt:lpstr>
      <vt:lpstr>Robustezza </vt:lpstr>
      <vt:lpstr>Robustezza </vt:lpstr>
      <vt:lpstr>Robustezza </vt:lpstr>
      <vt:lpstr>Robustezza </vt:lpstr>
      <vt:lpstr>Presentazione standard di PowerPoint</vt:lpstr>
      <vt:lpstr>Presentazione standard di PowerPoint</vt:lpstr>
      <vt:lpstr>Opinion Dynamics</vt:lpstr>
      <vt:lpstr>Opinion Dynamics</vt:lpstr>
      <vt:lpstr>Opinion Dynamics</vt:lpstr>
      <vt:lpstr>Presentazione standard di PowerPoint</vt:lpstr>
      <vt:lpstr>Presentazione standard di PowerPoint</vt:lpstr>
      <vt:lpstr>Opinion Dynamics</vt:lpstr>
      <vt:lpstr>Presentazione standard di PowerPoint</vt:lpstr>
      <vt:lpstr>Presentazione standard di PowerPoint</vt:lpstr>
      <vt:lpstr>Opinion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Beatrice Ferrigno</cp:lastModifiedBy>
  <cp:revision>8</cp:revision>
  <dcterms:created xsi:type="dcterms:W3CDTF">2024-06-28T07:53:42Z</dcterms:created>
  <dcterms:modified xsi:type="dcterms:W3CDTF">2024-07-01T16:20:58Z</dcterms:modified>
</cp:coreProperties>
</file>